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51" r:id="rId2"/>
    <p:sldId id="514" r:id="rId3"/>
    <p:sldId id="516" r:id="rId4"/>
    <p:sldId id="527" r:id="rId5"/>
    <p:sldId id="528" r:id="rId6"/>
    <p:sldId id="529" r:id="rId7"/>
    <p:sldId id="530" r:id="rId8"/>
    <p:sldId id="531" r:id="rId9"/>
    <p:sldId id="457" r:id="rId10"/>
    <p:sldId id="532" r:id="rId11"/>
    <p:sldId id="533" r:id="rId12"/>
    <p:sldId id="534" r:id="rId13"/>
    <p:sldId id="535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546" r:id="rId25"/>
    <p:sldId id="547" r:id="rId26"/>
    <p:sldId id="548" r:id="rId27"/>
    <p:sldId id="549" r:id="rId28"/>
    <p:sldId id="550" r:id="rId29"/>
    <p:sldId id="551" r:id="rId30"/>
    <p:sldId id="552" r:id="rId31"/>
    <p:sldId id="553" r:id="rId32"/>
    <p:sldId id="554" r:id="rId33"/>
    <p:sldId id="555" r:id="rId34"/>
    <p:sldId id="55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457"/>
    <a:srgbClr val="000099"/>
    <a:srgbClr val="339933"/>
    <a:srgbClr val="006600"/>
    <a:srgbClr val="3366FF"/>
    <a:srgbClr val="FF5050"/>
    <a:srgbClr val="5DABAF"/>
    <a:srgbClr val="39D9C6"/>
    <a:srgbClr val="5F3F1F"/>
    <a:srgbClr val="815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9657" autoAdjust="0"/>
  </p:normalViewPr>
  <p:slideViewPr>
    <p:cSldViewPr>
      <p:cViewPr>
        <p:scale>
          <a:sx n="110" d="100"/>
          <a:sy n="110" d="100"/>
        </p:scale>
        <p:origin x="-169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0C36E-3799-424D-8699-0D73036A3FA8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C1F53-897D-4080-8909-4E37BE9CF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57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emedicine.com/cgi-bin/foxweb.exe/makezoom@/em/makezoom?picture=\websites\emedicine\ent\images\Large\234178tnslctm.jpg&amp;template=izoom2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emedicine.com/cgi-bin/foxweb.exe/makezoom@/em/makezoom?picture=\websites\emedicine\ent\images\Large\814fig1.jpg&amp;template=izoom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6200" y="1143000"/>
            <a:ext cx="8991600" cy="4495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>
              <a:buAutoNum type="arabicPeriod"/>
            </a:pP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Запаљењски </a:t>
            </a: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процеси </a:t>
            </a: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ждрела и аденотонзиларног ткива</a:t>
            </a:r>
          </a:p>
          <a:p>
            <a:pPr marL="514350" indent="-514350">
              <a:buAutoNum type="arabicPeriod"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Идиопатска хиперплазија аденотонзиларног ткива</a:t>
            </a:r>
          </a:p>
          <a:p>
            <a:pPr marL="514350" indent="-514350">
              <a:buAutoNum type="arabicPeriod"/>
            </a:pP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Тонзиларни проблем</a:t>
            </a:r>
          </a:p>
          <a:p>
            <a:pPr marL="514350" indent="-514350">
              <a:buAutoNum type="arabicPeriod"/>
            </a:pP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Компликације запаљенских обољења тонзила</a:t>
            </a:r>
          </a:p>
          <a:p>
            <a:pPr marL="514350" indent="-514350">
              <a:buAutoNum type="arabicPeriod"/>
            </a:pP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Страна тела ждрела</a:t>
            </a:r>
            <a:endParaRPr lang="en-US" sz="1000" b="1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800" y="6324600"/>
            <a:ext cx="853440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485900" algn="l"/>
              </a:tabLst>
            </a:pPr>
            <a:r>
              <a:rPr lang="sr-Cyrl-RS" sz="2300" b="1" smtClean="0">
                <a:latin typeface="Palatino Linotype" pitchFamily="18" charset="0"/>
              </a:rPr>
              <a:t>Доц. др Андра Јевтовић</a:t>
            </a:r>
            <a:endParaRPr lang="sr-Cyrl-RS" sz="20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9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Angina follicularis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89106875"/>
              </p:ext>
            </p:extLst>
          </p:nvPr>
        </p:nvGraphicFramePr>
        <p:xfrm>
          <a:off x="1554162" y="1295400"/>
          <a:ext cx="6035675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Bitmap Image" r:id="rId3" imgW="6095238" imgH="4571429" progId="PBrush">
                  <p:embed/>
                </p:oleObj>
              </mc:Choice>
              <mc:Fallback>
                <p:oleObj name="Bitmap Image" r:id="rId3" imgW="6095238" imgH="4571429" progId="PBrush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162" y="1295400"/>
                        <a:ext cx="6035675" cy="452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789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Angina confluens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26608563"/>
              </p:ext>
            </p:extLst>
          </p:nvPr>
        </p:nvGraphicFramePr>
        <p:xfrm>
          <a:off x="2141537" y="1828800"/>
          <a:ext cx="4860925" cy="36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Photo Editor Photo" r:id="rId3" imgW="3048426" imgH="2285714" progId="MSPhotoEd.3">
                  <p:embed/>
                </p:oleObj>
              </mc:Choice>
              <mc:Fallback>
                <p:oleObj name="Photo Editor Photo" r:id="rId3" imgW="3048426" imgH="2285714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537" y="1828800"/>
                        <a:ext cx="4860925" cy="36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329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Angina pseudomembranacea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06028782"/>
              </p:ext>
            </p:extLst>
          </p:nvPr>
        </p:nvGraphicFramePr>
        <p:xfrm>
          <a:off x="2447131" y="1524000"/>
          <a:ext cx="4249738" cy="3857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Photo Editor Photo" r:id="rId3" imgW="3285714" imgH="2980952" progId="MSPhotoEd.3">
                  <p:embed/>
                </p:oleObj>
              </mc:Choice>
              <mc:Fallback>
                <p:oleObj name="Photo Editor Photo" r:id="rId3" imgW="3285714" imgH="2980952" progId="MSPhotoEd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131" y="1524000"/>
                        <a:ext cx="4249738" cy="38570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2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Акутни тонзилитис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tonsillitis acuta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општи инфективни синдром, бол </a:t>
            </a:r>
            <a:r>
              <a:rPr lang="ru-RU" sz="2000" smtClean="0">
                <a:latin typeface="Palatino Linotype" pitchFamily="18" charset="0"/>
              </a:rPr>
              <a:t>у </a:t>
            </a:r>
            <a:r>
              <a:rPr lang="ru-RU" sz="2000">
                <a:latin typeface="Palatino Linotype" pitchFamily="18" charset="0"/>
              </a:rPr>
              <a:t>грлу, дисфагија, сувоћа у устима, задах, затворена ринофонија, лимфаденопатија</a:t>
            </a:r>
            <a:r>
              <a:rPr lang="sr-Cyrl-RS" sz="2000" smtClean="0">
                <a:latin typeface="Palatino Linotype" pitchFamily="18" charset="0"/>
              </a:rPr>
              <a:t>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орофарингоскопија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, лабораторијске анализе, брис носа и грла.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altLang="en-US" sz="20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антибиотици, антипиретици, аналгетици, мировање.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5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Хронични тонзилитис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tonsillitis chronica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Представља дуготрајни запаљенски процес палатиналних тонзила.</a:t>
            </a: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честа запаљења ждрела, гнојне ангине, понављани перитонзиларни апсцеси, осећај страног тела грла, непријатан задах из уста, отежано гутање.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орофарингоскопија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, лабораторијске анализе, брис носа и грла.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altLang="en-U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Диференцијална дијагноза: 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физиолошка хипертрофија тонзила, бенигни и малигни тумори тонзиле.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altLang="en-US" sz="20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хируршка – тонзилектомија. 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0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Идиопатска хиперплазија аденотонзиларног ткива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Идиопатска хиперплазија аденотонзиларног ткива подразумева:</a:t>
            </a:r>
          </a:p>
          <a:p>
            <a:pPr lvl="0"/>
            <a:endParaRPr lang="ru-RU" sz="800" smtClean="0">
              <a:latin typeface="Palatino Linotype" pitchFamily="18" charset="0"/>
            </a:endParaRPr>
          </a:p>
          <a:p>
            <a:pPr lvl="0"/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Идиопатску хиперплазију фарингеалне тонзиле – присуство аденоидних вегетација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Идиопатску тонзиларну хиперплазију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96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Аденоидне вегетације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Могу бити изоловане или се јавити заједно са хиперплазијом осталих структура Валдејеровог лимфатичног прстена.</a:t>
            </a: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отежано дисање на нос, хркање, назални говор, опструктивна апнеа у сну, рецидиватне упале средњег ува, хронични секреторни отитис, </a:t>
            </a:r>
            <a:r>
              <a:rPr lang="sr-Latn-RS" sz="2000" smtClean="0">
                <a:latin typeface="Palatino Linotype" pitchFamily="18" charset="0"/>
              </a:rPr>
              <a:t>facies adenoidae</a:t>
            </a:r>
            <a:r>
              <a:rPr lang="sr-Cyrl-RS" sz="2000" smtClean="0">
                <a:latin typeface="Palatino Linotype" pitchFamily="18" charset="0"/>
              </a:rPr>
              <a:t>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фиберепифарингоскопија,</a:t>
            </a:r>
          </a:p>
          <a:p>
            <a:pPr lvl="0"/>
            <a:r>
              <a:rPr lang="sr-Cyrl-R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тимпанометријско праћење детета.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altLang="en-U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аденоидектомија, а у случају</a:t>
            </a:r>
          </a:p>
          <a:p>
            <a:pPr lvl="0"/>
            <a:r>
              <a:rPr lang="sr-Cyrl-R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удруженог хроничног секреторног</a:t>
            </a:r>
          </a:p>
          <a:p>
            <a:pPr lvl="0"/>
            <a:r>
              <a:rPr lang="sr-Cyrl-R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отитиса и парацентеза са инсерцијом</a:t>
            </a:r>
          </a:p>
          <a:p>
            <a:pPr lvl="0"/>
            <a:r>
              <a:rPr lang="sr-Cyrl-R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аерационих цевчица. 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58932001"/>
              </p:ext>
            </p:extLst>
          </p:nvPr>
        </p:nvGraphicFramePr>
        <p:xfrm>
          <a:off x="5410200" y="3437751"/>
          <a:ext cx="3619500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Photo Editor Photo" r:id="rId3" imgW="3619048" imgH="3142857" progId="MSPhotoEd.3">
                  <p:embed/>
                </p:oleObj>
              </mc:Choice>
              <mc:Fallback>
                <p:oleObj name="Photo Editor Photo" r:id="rId3" imgW="3619048" imgH="3142857" progId="MSPhotoEd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37751"/>
                        <a:ext cx="3619500" cy="314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074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Идиопатска тонзиларна хиперплазија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Представља увећање палатиналних тонзила без хроничног запаљенског супстрата.</a:t>
            </a: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асимптоматска, отежано дисање, хркање, опструктивна апнеа у сну, посебно уколико је удружена са аденоидном хиперплазијом.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анамнеза, орофарингоскопија,</a:t>
            </a:r>
          </a:p>
          <a:p>
            <a:pPr lvl="0"/>
            <a:r>
              <a:rPr lang="sr-Cyrl-R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фиберепифарингоскопија.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altLang="en-U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тонзилектомија/тонзилотомија</a:t>
            </a:r>
          </a:p>
          <a:p>
            <a:pPr lvl="0"/>
            <a:r>
              <a:rPr lang="sr-Cyrl-R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 са или без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аденоидектомије.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02384393"/>
              </p:ext>
            </p:extLst>
          </p:nvPr>
        </p:nvGraphicFramePr>
        <p:xfrm>
          <a:off x="5695950" y="3347650"/>
          <a:ext cx="3371850" cy="337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Photo Editor Photo" r:id="rId3" imgW="3371429" imgH="3371429" progId="MSPhotoEd.3">
                  <p:embed/>
                </p:oleObj>
              </mc:Choice>
              <mc:Fallback>
                <p:oleObj name="Photo Editor Photo" r:id="rId3" imgW="3371429" imgH="3371429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5950" y="3347650"/>
                        <a:ext cx="3371850" cy="337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981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Тонзиларни проблем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Основна питања која се подразумевају под тонзиларним проблемом су:</a:t>
            </a:r>
          </a:p>
          <a:p>
            <a:pPr lvl="0"/>
            <a:endParaRPr lang="ru-RU" sz="800" smtClean="0">
              <a:latin typeface="Palatino Linotype" pitchFamily="18" charset="0"/>
            </a:endParaRPr>
          </a:p>
          <a:p>
            <a:pPr lvl="0"/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Која је нормална физиолошка улога крајника?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Какав је значај крајника уопште?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Какав приступ лекар треба да има у лечењу болести крајника?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Да ли</a:t>
            </a:r>
            <a:r>
              <a:rPr lang="en-U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и</a:t>
            </a:r>
            <a:r>
              <a:rPr lang="ru-RU" sz="2000" smtClean="0">
                <a:latin typeface="Palatino Linotype" pitchFamily="18" charset="0"/>
              </a:rPr>
              <a:t> када у одређеном случају треба урадити тонзилектомију?</a:t>
            </a:r>
            <a:endParaRPr lang="en-U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Тонзиларни проблем захтева мултидисциплинарни приступ и пре свега ангажовање оториноларинголога, педијатара, инфектолога. 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4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Индикације за тонзилектомију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Хипертрофија тонзила која узрокује опструкцију горњих дисајних путева.</a:t>
            </a: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Рекурентни тонзилитиси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Хронични тонзилитис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Понављани перитонзиларни</a:t>
            </a:r>
          </a:p>
          <a:p>
            <a:pPr lvl="0"/>
            <a:r>
              <a:rPr lang="sr-Cyrl-R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  апсцеси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altLang="en-U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Тумори тонзиле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Клицоноштво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Микотични тонзилитис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69570070"/>
              </p:ext>
            </p:extLst>
          </p:nvPr>
        </p:nvGraphicFramePr>
        <p:xfrm>
          <a:off x="4119520" y="2514600"/>
          <a:ext cx="4910667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Photo Editor Photo" r:id="rId3" imgW="5525271" imgH="4114286" progId="MSPhotoEd.3">
                  <p:embed/>
                </p:oleObj>
              </mc:Choice>
              <mc:Fallback>
                <p:oleObj name="Photo Editor Photo" r:id="rId3" imgW="5525271" imgH="4114286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9520" y="2514600"/>
                        <a:ext cx="4910667" cy="365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899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Запаљењски процеси ждрела и аденотонзиларног ткива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Према временском току могу бити: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Акутни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Хронични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Према врсти узрочника: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Вирусни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Бактеријски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Гљивични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92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Контраиндикације за тонзилектомију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Апсолутне: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Малигни тумори других локализација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Активна туберкулоза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Цироза јетре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Бубрежна инсуфицијенција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Акутне инфективне болести</a:t>
            </a: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Релативне: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Доња старосна граница (3 године)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Хематолошка обољења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Нерегулисана </a:t>
            </a:r>
            <a:r>
              <a:rPr lang="sr-Latn-RS" sz="2000" smtClean="0">
                <a:latin typeface="Palatino Linotype" pitchFamily="18" charset="0"/>
              </a:rPr>
              <a:t>HTA, DM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Акутна инфекција горњих и доњих дисајних путева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Хроничне болести носа и синуса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1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Компликације тонзилектомије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14400"/>
            <a:ext cx="8839200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Интраоперативне:</a:t>
            </a: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Анафилакса, срчани застој</a:t>
            </a: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Преломи зуба, луксација ТМ зглоба, повреде усана, непца, увуле, језика</a:t>
            </a: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Крварење</a:t>
            </a:r>
          </a:p>
          <a:p>
            <a:pPr lvl="0"/>
            <a:endParaRPr lang="sr-Latn-RS" sz="8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Постоперативне:</a:t>
            </a: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Непосредне (у прва 24 часа од операције)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Крварење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Ларингоспазам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Повраћање</a:t>
            </a: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Одложене (између другог и десетог дана од операције)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Секундарна хеморагија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Инфекција</a:t>
            </a: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Касне</a:t>
            </a:r>
            <a:endParaRPr lang="sr-Cyrl-RS" sz="800" smtClean="0">
              <a:latin typeface="Palatino Linotype" pitchFamily="18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Велофарингеална инсуфицијенција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Рест тонзиле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Хипертрофија лингвалне тонзиле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Атрофија слузнице орофаринкса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82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rgbClr val="000099"/>
                </a:solidFill>
                <a:latin typeface="Palatino Linotype" pitchFamily="18" charset="0"/>
              </a:rPr>
              <a:t>Први дан након тонзилектомије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6" descr="Click to see larger 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05000"/>
            <a:ext cx="525780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43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Компликације запаљенских обољења тонзила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Тонзилогене </a:t>
            </a:r>
            <a:r>
              <a:rPr lang="ru-RU" sz="2000" smtClean="0">
                <a:latin typeface="Palatino Linotype" pitchFamily="18" charset="0"/>
              </a:rPr>
              <a:t>компликације </a:t>
            </a:r>
            <a:r>
              <a:rPr lang="ru-RU" sz="2000" smtClean="0">
                <a:latin typeface="Palatino Linotype" pitchFamily="18" charset="0"/>
              </a:rPr>
              <a:t>су последица неблаговременог препознавања акутних запаљења, њиховог неадекватног лечења, повећане вирулентности узрочника или смањене имунолошке отпорности организма.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У компликације запаљенских обољења тонзила спадају: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Перитонзиларни апсцес</a:t>
            </a:r>
          </a:p>
          <a:p>
            <a:pPr lvl="0"/>
            <a:endParaRPr lang="ru-RU" sz="800" smtClean="0">
              <a:latin typeface="Palatino Linotype" pitchFamily="18" charset="0"/>
            </a:endParaRPr>
          </a:p>
          <a:p>
            <a:pPr lvl="0"/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Ретрофарингеални апсцес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Парафарингеални апсцес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Сепса 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</p:txBody>
      </p:sp>
      <p:pic>
        <p:nvPicPr>
          <p:cNvPr id="4" name="Content Placeholder 3" descr="D:\Rosen_B\retropharyngeal absces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3950" y="3776662"/>
            <a:ext cx="4133850" cy="3081338"/>
          </a:xfrm>
        </p:spPr>
      </p:pic>
    </p:spTree>
    <p:extLst>
      <p:ext uri="{BB962C8B-B14F-4D97-AF65-F5344CB8AC3E}">
        <p14:creationId xmlns:p14="http://schemas.microsoft.com/office/powerpoint/2010/main" val="396646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Перитонзиларни апсцес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Гнојна колекција смештена </a:t>
            </a:r>
            <a:r>
              <a:rPr lang="ru-RU" sz="2000">
                <a:latin typeface="Palatino Linotype" pitchFamily="18" charset="0"/>
              </a:rPr>
              <a:t>између капсуле тонзиле и горњег констриктора ждрела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Може бити супратонзиларни и ретротонзиларни.</a:t>
            </a:r>
            <a:endParaRPr lang="ru-RU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Клиничка слика: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пар дана након побољшања симптома ангине, долази до наглог погоршања </a:t>
            </a:r>
            <a:r>
              <a:rPr lang="ru-RU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болести у виду високе фебрилности </a:t>
            </a:r>
            <a:r>
              <a:rPr lang="ru-RU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(до </a:t>
            </a:r>
            <a:r>
              <a:rPr lang="ru-RU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40C</a:t>
            </a:r>
            <a:r>
              <a:rPr lang="ru-RU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), </a:t>
            </a:r>
            <a:r>
              <a:rPr lang="ru-RU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једностраних болова </a:t>
            </a:r>
            <a:r>
              <a:rPr lang="ru-RU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у гуши, </a:t>
            </a:r>
            <a:r>
              <a:rPr lang="ru-RU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хиперсаливације, задаха </a:t>
            </a:r>
            <a:r>
              <a:rPr lang="ru-RU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из уста, </a:t>
            </a:r>
            <a:r>
              <a:rPr lang="ru-RU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дисфагије, тризмуса, отворене ринофониј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е.</a:t>
            </a:r>
            <a:endParaRPr lang="sr-Cyrl-RS" altLang="en-US" sz="20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52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Перитонзиларни апсцес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</a:t>
            </a:r>
            <a:r>
              <a:rPr lang="ru-RU" sz="2000">
                <a:latin typeface="Palatino Linotype" pitchFamily="18" charset="0"/>
              </a:rPr>
              <a:t>, </a:t>
            </a:r>
            <a:r>
              <a:rPr lang="ru-RU" sz="2000" smtClean="0">
                <a:latin typeface="Palatino Linotype" pitchFamily="18" charset="0"/>
              </a:rPr>
              <a:t>орофарингоскопија.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инцизија и дренажа уз високе дозе антибиотика, кортикостероидна терапија. </a:t>
            </a:r>
            <a:endParaRPr lang="sr-Cyrl-RS" sz="2000">
              <a:latin typeface="Palatino Linotype" pitchFamily="18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6496325"/>
              </p:ext>
            </p:extLst>
          </p:nvPr>
        </p:nvGraphicFramePr>
        <p:xfrm>
          <a:off x="990600" y="1828800"/>
          <a:ext cx="3486150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Photo Editor Photo" r:id="rId3" imgW="2857899" imgH="2857899" progId="MSPhotoEd.3">
                  <p:embed/>
                </p:oleObj>
              </mc:Choice>
              <mc:Fallback>
                <p:oleObj name="Photo Editor Photo" r:id="rId3" imgW="2857899" imgH="2857899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828800"/>
                        <a:ext cx="3486150" cy="348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3" descr="D:\Rosen_B\peritonsillar abscess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1828800"/>
            <a:ext cx="3349625" cy="3519577"/>
          </a:xfrm>
        </p:spPr>
      </p:pic>
    </p:spTree>
    <p:extLst>
      <p:ext uri="{BB962C8B-B14F-4D97-AF65-F5344CB8AC3E}">
        <p14:creationId xmlns:p14="http://schemas.microsoft.com/office/powerpoint/2010/main" val="110096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Ретрофарингеални апсцес</a:t>
            </a:r>
            <a:endParaRPr lang="ru-RU" sz="3500" b="1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Представља једнострану гнојну колекцију у ретрофарингеалном простору између слузнице задњег зифа ждрела и превертебралне фације.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Јавља се у две форме: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Ретрофарингеални апсцес код деце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Ретрофарингеални апсцес код одраслих</a:t>
            </a:r>
            <a:endParaRPr lang="ru-RU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67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Ретрофарингеални апсцес код деце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295400"/>
            <a:ext cx="88392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 </a:t>
            </a:r>
            <a:r>
              <a:rPr lang="ru-RU" sz="2000" smtClean="0">
                <a:latin typeface="Palatino Linotype" pitchFamily="18" charset="0"/>
              </a:rPr>
              <a:t>Јавља се код деце до 2 године старости услед лимфаденитиса </a:t>
            </a:r>
            <a:r>
              <a:rPr lang="sr-Latn-RS" sz="2000" smtClean="0">
                <a:latin typeface="Palatino Linotype" pitchFamily="18" charset="0"/>
              </a:rPr>
              <a:t>Gillet-</a:t>
            </a:r>
            <a:r>
              <a:rPr lang="sr-Cyrl-RS" sz="2000" smtClean="0">
                <a:latin typeface="Palatino Linotype" pitchFamily="18" charset="0"/>
              </a:rPr>
              <a:t>ових лимфних чворова.</a:t>
            </a:r>
            <a:endParaRPr lang="ru-RU" sz="2000" smtClean="0">
              <a:latin typeface="Palatino Linotype" pitchFamily="18" charset="0"/>
            </a:endParaRPr>
          </a:p>
          <a:p>
            <a:pPr lvl="0"/>
            <a:endParaRPr lang="ru-RU" sz="2000" smtClean="0">
              <a:latin typeface="Palatino Linotype" pitchFamily="18" charset="0"/>
            </a:endParaRPr>
          </a:p>
          <a:p>
            <a:pPr lvl="0"/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Клиничка слика: </a:t>
            </a:r>
            <a:r>
              <a:rPr lang="ru-RU" sz="2000">
                <a:latin typeface="Palatino Linotype" pitchFamily="18" charset="0"/>
              </a:rPr>
              <a:t>висока фебрилност, одбијање хране, дисфагија, принудан положај главе (ретрофлексија), тортиколис, ларингеални стридор, </a:t>
            </a:r>
            <a:r>
              <a:rPr lang="ru-RU" sz="2000" smtClean="0">
                <a:latin typeface="Palatino Linotype" pitchFamily="18" charset="0"/>
              </a:rPr>
              <a:t>гушење.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анамнеза, </a:t>
            </a:r>
            <a:r>
              <a:rPr lang="ru-RU" sz="2000" smtClean="0">
                <a:latin typeface="Palatino Linotype" pitchFamily="18" charset="0"/>
              </a:rPr>
              <a:t>орофарингоскопија, </a:t>
            </a:r>
            <a:r>
              <a:rPr lang="sr-Latn-RS" sz="2000" smtClean="0">
                <a:latin typeface="Palatino Linotype" pitchFamily="18" charset="0"/>
              </a:rPr>
              <a:t>CT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Терапија:</a:t>
            </a:r>
            <a:r>
              <a:rPr lang="ru-RU" sz="2000">
                <a:latin typeface="Palatino Linotype" pitchFamily="18" charset="0"/>
              </a:rPr>
              <a:t> инцизија у општој анестезији (Тренделенбургов положај) и аспирација гнојног </a:t>
            </a:r>
            <a:r>
              <a:rPr lang="ru-RU" sz="2000" smtClean="0">
                <a:latin typeface="Palatino Linotype" pitchFamily="18" charset="0"/>
              </a:rPr>
              <a:t>садржаја уз високе дозе </a:t>
            </a:r>
            <a:r>
              <a:rPr lang="ru-RU" sz="2000" smtClean="0">
                <a:latin typeface="Palatino Linotype" pitchFamily="18" charset="0"/>
              </a:rPr>
              <a:t>антибиотика.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Ретрофарингеални апсцес код одраслих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295400"/>
            <a:ext cx="88392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 </a:t>
            </a:r>
            <a:r>
              <a:rPr lang="sr-Cyrl-RS" sz="2000" smtClean="0">
                <a:latin typeface="Palatino Linotype" pitchFamily="18" charset="0"/>
              </a:rPr>
              <a:t>Хладни апсцес који настаје из туберкулозног жаришта цервикалних пршљенова. </a:t>
            </a:r>
            <a:endParaRPr lang="ru-RU" sz="2000" smtClean="0">
              <a:latin typeface="Palatino Linotype" pitchFamily="18" charset="0"/>
            </a:endParaRPr>
          </a:p>
          <a:p>
            <a:pPr lvl="0"/>
            <a:endParaRPr lang="ru-RU" sz="2000" smtClean="0">
              <a:latin typeface="Palatino Linotype" pitchFamily="18" charset="0"/>
            </a:endParaRPr>
          </a:p>
          <a:p>
            <a:pPr lvl="0"/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Клиничка слика: </a:t>
            </a:r>
            <a:r>
              <a:rPr lang="ru-RU" sz="2000">
                <a:latin typeface="Palatino Linotype" pitchFamily="18" charset="0"/>
              </a:rPr>
              <a:t>лаке </a:t>
            </a:r>
            <a:r>
              <a:rPr lang="ru-RU" sz="2000" smtClean="0">
                <a:latin typeface="Palatino Linotype" pitchFamily="18" charset="0"/>
              </a:rPr>
              <a:t>дисфагичне</a:t>
            </a:r>
          </a:p>
          <a:p>
            <a:pPr lvl="0"/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    сметње</a:t>
            </a:r>
            <a:r>
              <a:rPr lang="ru-RU" sz="2000">
                <a:latin typeface="Palatino Linotype" pitchFamily="18" charset="0"/>
              </a:rPr>
              <a:t>, дуготрајна </a:t>
            </a:r>
            <a:r>
              <a:rPr lang="ru-RU" sz="2000" smtClean="0">
                <a:latin typeface="Palatino Linotype" pitchFamily="18" charset="0"/>
              </a:rPr>
              <a:t>субфебрилност,</a:t>
            </a:r>
          </a:p>
          <a:p>
            <a:pPr lvl="0"/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    подмукли </a:t>
            </a:r>
            <a:r>
              <a:rPr lang="ru-RU" sz="2000">
                <a:latin typeface="Palatino Linotype" pitchFamily="18" charset="0"/>
              </a:rPr>
              <a:t>бол у грлу.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анамнеза,</a:t>
            </a:r>
          </a:p>
          <a:p>
            <a:pPr lvl="0"/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    орофарингоскопија, </a:t>
            </a:r>
            <a:r>
              <a:rPr lang="sr-Latn-RS" sz="2000" smtClean="0">
                <a:latin typeface="Palatino Linotype" pitchFamily="18" charset="0"/>
              </a:rPr>
              <a:t>CT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Терапија:</a:t>
            </a:r>
            <a:r>
              <a:rPr lang="ru-RU" sz="2000">
                <a:latin typeface="Palatino Linotype" pitchFamily="18" charset="0"/>
              </a:rPr>
              <a:t> конзервативна - туберкулостатици. Код тежих </a:t>
            </a:r>
            <a:r>
              <a:rPr lang="ru-RU" sz="2000" smtClean="0">
                <a:latin typeface="Palatino Linotype" pitchFamily="18" charset="0"/>
              </a:rPr>
              <a:t>случајева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хируршка </a:t>
            </a:r>
            <a:r>
              <a:rPr lang="ru-RU" sz="2000">
                <a:latin typeface="Palatino Linotype" pitchFamily="18" charset="0"/>
              </a:rPr>
              <a:t>- инцизија </a:t>
            </a:r>
            <a:r>
              <a:rPr lang="ru-RU" sz="2000" smtClean="0">
                <a:latin typeface="Palatino Linotype" pitchFamily="18" charset="0"/>
              </a:rPr>
              <a:t>апсцеса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спољним</a:t>
            </a:r>
            <a:r>
              <a:rPr lang="ru-RU" sz="2000" smtClean="0">
                <a:latin typeface="Palatino Linotype" pitchFamily="18" charset="0"/>
              </a:rPr>
              <a:t> приступом. </a:t>
            </a: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8867" y="1752600"/>
            <a:ext cx="3898933" cy="3369835"/>
          </a:xfrm>
        </p:spPr>
      </p:pic>
    </p:spTree>
    <p:extLst>
      <p:ext uri="{BB962C8B-B14F-4D97-AF65-F5344CB8AC3E}">
        <p14:creationId xmlns:p14="http://schemas.microsoft.com/office/powerpoint/2010/main" val="58184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Парафарингеални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 апсцес</a:t>
            </a:r>
            <a:endParaRPr lang="ru-RU" sz="3500" b="1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Парафарингеални простор је анатомска регија дубоког простора врата, у којој се налазе унутрашња каротидна артерија, унутрашња југуларна вена, вратни симпатикус, </a:t>
            </a:r>
            <a:r>
              <a:rPr lang="sr-Latn-RS" sz="2000" smtClean="0">
                <a:latin typeface="Palatino Linotype" pitchFamily="18" charset="0"/>
              </a:rPr>
              <a:t>IX, X, XI </a:t>
            </a:r>
            <a:r>
              <a:rPr lang="sr-Cyrl-RS" sz="2000" smtClean="0">
                <a:latin typeface="Palatino Linotype" pitchFamily="18" charset="0"/>
              </a:rPr>
              <a:t>и </a:t>
            </a:r>
            <a:r>
              <a:rPr lang="sr-Latn-RS" sz="2000" smtClean="0">
                <a:latin typeface="Palatino Linotype" pitchFamily="18" charset="0"/>
              </a:rPr>
              <a:t>XII</a:t>
            </a:r>
            <a:r>
              <a:rPr lang="sr-Cyrl-RS" sz="2000" smtClean="0">
                <a:latin typeface="Palatino Linotype" pitchFamily="18" charset="0"/>
              </a:rPr>
              <a:t> кранијални нерв. </a:t>
            </a: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Етиологија</a:t>
            </a:r>
            <a:r>
              <a:rPr lang="ru-RU" sz="2000">
                <a:latin typeface="Palatino Linotype" pitchFamily="18" charset="0"/>
              </a:rPr>
              <a:t> парафарингеалног апсцеса</a:t>
            </a:r>
            <a:r>
              <a:rPr lang="ru-RU" sz="2000" smtClean="0">
                <a:latin typeface="Palatino Linotype" pitchFamily="18" charset="0"/>
              </a:rPr>
              <a:t>: компликација </a:t>
            </a:r>
            <a:r>
              <a:rPr lang="ru-RU" sz="2000">
                <a:latin typeface="Palatino Linotype" pitchFamily="18" charset="0"/>
              </a:rPr>
              <a:t>ангине, перитонзиларног апсцеса, након тонзилектомије, повреде врата и </a:t>
            </a:r>
            <a:r>
              <a:rPr lang="ru-RU" sz="2000" smtClean="0">
                <a:latin typeface="Palatino Linotype" pitchFamily="18" charset="0"/>
              </a:rPr>
              <a:t>фаринкса.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Клиничка слика: </a:t>
            </a:r>
            <a:r>
              <a:rPr lang="ru-RU" sz="2000">
                <a:latin typeface="Palatino Linotype" pitchFamily="18" charset="0"/>
              </a:rPr>
              <a:t>висока септична температура са дрхтавицом и знојењем, дисфагија, јака бол, тортиколис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анамнеза, клинички преглед, лабораторијске анализе, CT </a:t>
            </a:r>
            <a:r>
              <a:rPr lang="ru-RU" sz="2000" smtClean="0">
                <a:latin typeface="Palatino Linotype" pitchFamily="18" charset="0"/>
              </a:rPr>
              <a:t>врата.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Терапија:</a:t>
            </a:r>
            <a:r>
              <a:rPr lang="ru-RU" sz="2000" smtClean="0">
                <a:latin typeface="Palatino Linotype" pitchFamily="18" charset="0"/>
              </a:rPr>
              <a:t> цервикотомија, дренажа парафарингеалног простора, </a:t>
            </a:r>
            <a:r>
              <a:rPr lang="ru-RU" sz="2000" smtClean="0">
                <a:latin typeface="Palatino Linotype" pitchFamily="18" charset="0"/>
              </a:rPr>
              <a:t>антибиотици.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6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Акутно запаљење слузнице ждрела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pharyngitis acuta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вирусна</a:t>
            </a:r>
            <a:r>
              <a:rPr lang="sr-Latn-RS" sz="2000">
                <a:latin typeface="Palatino Linotype" pitchFamily="18" charset="0"/>
              </a:rPr>
              <a:t>,</a:t>
            </a:r>
            <a:r>
              <a:rPr lang="sr-Cyrl-RS" sz="2000" smtClean="0">
                <a:latin typeface="Palatino Linotype" pitchFamily="18" charset="0"/>
              </a:rPr>
              <a:t> бактеријска</a:t>
            </a:r>
            <a:r>
              <a:rPr lang="sr-Latn-RS" sz="2000" smtClean="0">
                <a:latin typeface="Palatino Linotype" pitchFamily="18" charset="0"/>
              </a:rPr>
              <a:t>, </a:t>
            </a:r>
            <a:r>
              <a:rPr lang="sr-Cyrl-RS" sz="2000" smtClean="0">
                <a:latin typeface="Palatino Linotype" pitchFamily="18" charset="0"/>
              </a:rPr>
              <a:t>гљивична.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Деле се на: </a:t>
            </a: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Акутни катарални фарингитис (</a:t>
            </a:r>
            <a:r>
              <a:rPr lang="en-US" sz="2000" smtClean="0">
                <a:latin typeface="Palatino Linotype" pitchFamily="18" charset="0"/>
              </a:rPr>
              <a:t>pharyngitis acuta catarrhalis</a:t>
            </a:r>
            <a:r>
              <a:rPr lang="sr-Cyrl-RS" sz="2000" smtClean="0">
                <a:latin typeface="Palatino Linotype" pitchFamily="18" charset="0"/>
              </a:rPr>
              <a:t>)</a:t>
            </a:r>
            <a:endParaRPr lang="en-U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Акутни гнојни фарингитис</a:t>
            </a:r>
            <a:r>
              <a:rPr lang="en-US" sz="2000" smtClean="0">
                <a:latin typeface="Palatino Linotype" pitchFamily="18" charset="0"/>
              </a:rPr>
              <a:t> (pharyngitis acuta purulenta)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Акутни улцерозни фарингитис</a:t>
            </a:r>
            <a:r>
              <a:rPr lang="en-US" sz="2000" smtClean="0">
                <a:latin typeface="Palatino Linotype" pitchFamily="18" charset="0"/>
              </a:rPr>
              <a:t> (pharyngitis acuta ulcerans)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Фарингитис изазван херпес симплекс вирусом</a:t>
            </a:r>
            <a:r>
              <a:rPr lang="en-US" sz="2000" smtClean="0">
                <a:latin typeface="Palatino Linotype" pitchFamily="18" charset="0"/>
              </a:rPr>
              <a:t> (herpes simplex pharyngitis)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Фарингитис изазван варичела зостер вирусом</a:t>
            </a:r>
            <a:r>
              <a:rPr lang="en-US" sz="2000" smtClean="0">
                <a:latin typeface="Palatino Linotype" pitchFamily="18" charset="0"/>
              </a:rPr>
              <a:t> (herpes zoster pharyngitis)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Гљивични фарингитис</a:t>
            </a:r>
            <a:r>
              <a:rPr lang="en-US" sz="2000" smtClean="0">
                <a:latin typeface="Palatino Linotype" pitchFamily="18" charset="0"/>
              </a:rPr>
              <a:t> (pharyngitis mycotica)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Latn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8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Парафарингеални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 апсцес</a:t>
            </a:r>
            <a:endParaRPr lang="ru-RU" sz="3500" b="1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/>
        </p:nvGraphicFramePr>
        <p:xfrm>
          <a:off x="685800" y="2101850"/>
          <a:ext cx="3505200" cy="367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Photo Editor Photo" r:id="rId3" imgW="1819529" imgH="1905266" progId="MSPhotoEd.3">
                  <p:embed/>
                </p:oleObj>
              </mc:Choice>
              <mc:Fallback>
                <p:oleObj name="Photo Editor Photo" r:id="rId3" imgW="1819529" imgH="1905266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101850"/>
                        <a:ext cx="3505200" cy="367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Grp="1" noChangeAspect="1"/>
          </p:cNvGraphicFramePr>
          <p:nvPr/>
        </p:nvGraphicFramePr>
        <p:xfrm>
          <a:off x="4953000" y="1952625"/>
          <a:ext cx="3473450" cy="396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Photo Editor Photo" r:id="rId5" imgW="1666667" imgH="1905266" progId="MSPhotoEd.3">
                  <p:embed/>
                </p:oleObj>
              </mc:Choice>
              <mc:Fallback>
                <p:oleObj name="Photo Editor Photo" r:id="rId5" imgW="1666667" imgH="1905266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952625"/>
                        <a:ext cx="3473450" cy="396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86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Страна тела ждрела</a:t>
            </a:r>
            <a:endParaRPr lang="ru-RU" sz="3500" b="1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Страна тела ждрела према локализацији делимо на:</a:t>
            </a:r>
          </a:p>
          <a:p>
            <a:pPr lvl="0"/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Страна тела епифаринкса</a:t>
            </a:r>
          </a:p>
          <a:p>
            <a:pPr lvl="0"/>
            <a:endParaRPr lang="ru-RU" sz="800" smtClean="0">
              <a:latin typeface="Palatino Linotype" pitchFamily="18" charset="0"/>
            </a:endParaRPr>
          </a:p>
          <a:p>
            <a:pPr lvl="0"/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Страна тела мезофаринкса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Страна тела хипофаринкса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37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rgbClr val="000099"/>
                </a:solidFill>
                <a:latin typeface="Palatino Linotype" pitchFamily="18" charset="0"/>
              </a:rPr>
              <a:t>Страна тела епифаринкса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доспевају </a:t>
            </a:r>
            <a:r>
              <a:rPr lang="ru-RU" sz="2000">
                <a:latin typeface="Palatino Linotype" pitchFamily="18" charset="0"/>
              </a:rPr>
              <a:t>до епифаринкса </a:t>
            </a:r>
            <a:r>
              <a:rPr lang="ru-RU" sz="2000" smtClean="0">
                <a:latin typeface="Palatino Linotype" pitchFamily="18" charset="0"/>
              </a:rPr>
              <a:t>из </a:t>
            </a:r>
            <a:r>
              <a:rPr lang="ru-RU" sz="2000">
                <a:latin typeface="Palatino Linotype" pitchFamily="18" charset="0"/>
              </a:rPr>
              <a:t>носа или </a:t>
            </a:r>
            <a:r>
              <a:rPr lang="ru-RU" sz="2000" smtClean="0">
                <a:latin typeface="Palatino Linotype" pitchFamily="18" charset="0"/>
              </a:rPr>
              <a:t>мезофаринкса, </a:t>
            </a:r>
            <a:r>
              <a:rPr lang="ru-RU" sz="2000">
                <a:latin typeface="Palatino Linotype" pitchFamily="18" charset="0"/>
              </a:rPr>
              <a:t>код пенетрантних </a:t>
            </a:r>
            <a:r>
              <a:rPr lang="ru-RU" sz="2000" smtClean="0">
                <a:latin typeface="Palatino Linotype" pitchFamily="18" charset="0"/>
              </a:rPr>
              <a:t>повреда, </a:t>
            </a:r>
            <a:r>
              <a:rPr lang="ru-RU" sz="2000">
                <a:latin typeface="Palatino Linotype" pitchFamily="18" charset="0"/>
              </a:rPr>
              <a:t>код особа са паралитичним меким </a:t>
            </a:r>
            <a:r>
              <a:rPr lang="ru-RU" sz="2000" smtClean="0">
                <a:latin typeface="Palatino Linotype" pitchFamily="18" charset="0"/>
              </a:rPr>
              <a:t>непцем, </a:t>
            </a:r>
            <a:r>
              <a:rPr lang="ru-RU" sz="2000">
                <a:latin typeface="Palatino Linotype" pitchFamily="18" charset="0"/>
              </a:rPr>
              <a:t>приликом повраћања у алкохолисаном стању, у коми или у сну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Симптоматологија:</a:t>
            </a:r>
            <a:r>
              <a:rPr lang="ru-RU" sz="2000" smtClean="0">
                <a:latin typeface="Palatino Linotype" pitchFamily="18" charset="0"/>
              </a:rPr>
              <a:t> отежано </a:t>
            </a:r>
            <a:r>
              <a:rPr lang="ru-RU" sz="2000">
                <a:latin typeface="Palatino Linotype" pitchFamily="18" charset="0"/>
              </a:rPr>
              <a:t>дисање на нос, </a:t>
            </a:r>
            <a:r>
              <a:rPr lang="ru-RU" sz="2000" smtClean="0">
                <a:latin typeface="Palatino Linotype" pitchFamily="18" charset="0"/>
              </a:rPr>
              <a:t>бол, осећај страног тела, инфекција </a:t>
            </a:r>
            <a:r>
              <a:rPr lang="ru-RU" sz="2000">
                <a:latin typeface="Palatino Linotype" pitchFamily="18" charset="0"/>
              </a:rPr>
              <a:t>са гнојним фетидним </a:t>
            </a:r>
            <a:r>
              <a:rPr lang="ru-RU" sz="2000" smtClean="0">
                <a:latin typeface="Palatino Linotype" pitchFamily="18" charset="0"/>
              </a:rPr>
              <a:t>секретом.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</a:t>
            </a:r>
            <a:r>
              <a:rPr lang="ru-RU" sz="2000">
                <a:latin typeface="Palatino Linotype" pitchFamily="18" charset="0"/>
              </a:rPr>
              <a:t>, предња </a:t>
            </a:r>
            <a:r>
              <a:rPr lang="ru-RU" sz="2000" smtClean="0">
                <a:latin typeface="Palatino Linotype" pitchFamily="18" charset="0"/>
              </a:rPr>
              <a:t>риноскопија</a:t>
            </a:r>
            <a:r>
              <a:rPr lang="ru-RU" sz="2000">
                <a:latin typeface="Palatino Linotype" pitchFamily="18" charset="0"/>
              </a:rPr>
              <a:t>, </a:t>
            </a:r>
            <a:r>
              <a:rPr lang="ru-RU" sz="2000" smtClean="0">
                <a:latin typeface="Palatino Linotype" pitchFamily="18" charset="0"/>
              </a:rPr>
              <a:t>фиберепифарингоскопија, радиографска дијагностика.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Терапија:</a:t>
            </a:r>
            <a:r>
              <a:rPr lang="ru-RU" sz="2000" smtClean="0">
                <a:latin typeface="Palatino Linotype" pitchFamily="18" charset="0"/>
              </a:rPr>
              <a:t> екстракција страног тела одговарајућим инструментом, по потреби и у условима ОЕТА. </a:t>
            </a: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08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rgbClr val="000099"/>
                </a:solidFill>
                <a:latin typeface="Palatino Linotype" pitchFamily="18" charset="0"/>
              </a:rPr>
              <a:t>Страна тела мезофаринкса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рибља </a:t>
            </a:r>
            <a:r>
              <a:rPr lang="ru-RU" sz="2000">
                <a:latin typeface="Palatino Linotype" pitchFamily="18" charset="0"/>
              </a:rPr>
              <a:t>кост, делови играчака, оштри метални </a:t>
            </a:r>
            <a:r>
              <a:rPr lang="ru-RU" sz="2000" smtClean="0">
                <a:latin typeface="Palatino Linotype" pitchFamily="18" charset="0"/>
              </a:rPr>
              <a:t>предмети, најчешће локализовани </a:t>
            </a:r>
            <a:r>
              <a:rPr lang="ru-RU" sz="2000">
                <a:latin typeface="Palatino Linotype" pitchFamily="18" charset="0"/>
              </a:rPr>
              <a:t>у </a:t>
            </a:r>
            <a:r>
              <a:rPr lang="ru-RU" sz="2000" smtClean="0">
                <a:latin typeface="Palatino Linotype" pitchFamily="18" charset="0"/>
              </a:rPr>
              <a:t>палатиналним тонзилама и </a:t>
            </a:r>
            <a:r>
              <a:rPr lang="ru-RU" sz="2000">
                <a:latin typeface="Palatino Linotype" pitchFamily="18" charset="0"/>
              </a:rPr>
              <a:t>бази </a:t>
            </a:r>
            <a:r>
              <a:rPr lang="ru-RU" sz="2000" smtClean="0">
                <a:latin typeface="Palatino Linotype" pitchFamily="18" charset="0"/>
              </a:rPr>
              <a:t>језика. </a:t>
            </a:r>
          </a:p>
          <a:p>
            <a:pPr lvl="0"/>
            <a:r>
              <a:rPr lang="ru-RU" sz="2000" smtClean="0">
                <a:latin typeface="Palatino Linotype" pitchFamily="18" charset="0"/>
              </a:rPr>
              <a:t> </a:t>
            </a: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 </a:t>
            </a:r>
            <a:r>
              <a:rPr lang="ru-RU" sz="2000" smtClean="0">
                <a:latin typeface="Palatino Linotype" pitchFamily="18" charset="0"/>
              </a:rPr>
              <a:t>гребање </a:t>
            </a:r>
            <a:r>
              <a:rPr lang="ru-RU" sz="2000">
                <a:latin typeface="Palatino Linotype" pitchFamily="18" charset="0"/>
              </a:rPr>
              <a:t>и бол при гутању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</a:t>
            </a:r>
            <a:r>
              <a:rPr lang="ru-RU" sz="2000">
                <a:latin typeface="Palatino Linotype" pitchFamily="18" charset="0"/>
              </a:rPr>
              <a:t>, </a:t>
            </a:r>
            <a:r>
              <a:rPr lang="ru-RU" sz="2000" smtClean="0">
                <a:latin typeface="Palatino Linotype" pitchFamily="18" charset="0"/>
              </a:rPr>
              <a:t>орофарингоскопија.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Терапија: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ru-RU" sz="2000">
                <a:latin typeface="Palatino Linotype" pitchFamily="18" charset="0"/>
              </a:rPr>
              <a:t>инструментална екстракција.</a:t>
            </a:r>
          </a:p>
        </p:txBody>
      </p:sp>
      <p:pic>
        <p:nvPicPr>
          <p:cNvPr id="5" name="Picture 2" descr="Rezultat slika za foreign body oropharyn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3832777"/>
            <a:ext cx="3695700" cy="288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898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rgbClr val="000099"/>
                </a:solidFill>
                <a:latin typeface="Palatino Linotype" pitchFamily="18" charset="0"/>
              </a:rPr>
              <a:t>Страна тела </a:t>
            </a:r>
            <a:r>
              <a:rPr lang="sr-Cyrl-RS" sz="3500" b="1" smtClean="0">
                <a:solidFill>
                  <a:srgbClr val="000099"/>
                </a:solidFill>
                <a:latin typeface="Palatino Linotype" pitchFamily="18" charset="0"/>
              </a:rPr>
              <a:t>хипофаринкса</a:t>
            </a:r>
            <a:endParaRPr lang="sr-Cyrl-RS" sz="3500" b="1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14400"/>
            <a:ext cx="8839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>
                <a:latin typeface="Palatino Linotype" pitchFamily="18" charset="0"/>
              </a:rPr>
              <a:t> метални новац, делови костију, хрскавица, залогај меса . </a:t>
            </a:r>
          </a:p>
          <a:p>
            <a:pPr lvl="0"/>
            <a:r>
              <a:rPr lang="ru-RU" sz="2000" smtClean="0">
                <a:latin typeface="Palatino Linotype" pitchFamily="18" charset="0"/>
              </a:rPr>
              <a:t> </a:t>
            </a: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 </a:t>
            </a:r>
            <a:r>
              <a:rPr lang="ru-RU" sz="2000">
                <a:latin typeface="Palatino Linotype" pitchFamily="18" charset="0"/>
              </a:rPr>
              <a:t>бол при гутању, отежано дисање и гутање, чак и цијаноза код већих страних тела, а некада и “болус смрт” због затварања улаза у ларинкс.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анамнеза, индиректна и директна ларингоскопија.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Терапија:</a:t>
            </a:r>
            <a:r>
              <a:rPr lang="ru-RU" sz="2000">
                <a:latin typeface="Palatino Linotype" pitchFamily="18" charset="0"/>
              </a:rPr>
              <a:t> екстракција страног тела одговарајућим инструментом, по потреби и у условима ОЕТА.</a:t>
            </a:r>
          </a:p>
        </p:txBody>
      </p:sp>
      <p:pic>
        <p:nvPicPr>
          <p:cNvPr id="6" name="Content Placeholder 3" descr="The-impacted-chicken-bone-is-clearly-identified-in-the-left-pyriform-fossa-a-laryngea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110276"/>
            <a:ext cx="80962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58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Акутно запаљење слузнице ждрела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pharyngitis acuta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повишена телесна температура, малаксалост, болно и отежано гутање, лимфаденопатија на врату.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орофарингоскопија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, лабораторијске анализе, брис грла.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</a:t>
            </a: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sr-Cyrl-RS" sz="8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endParaRPr lang="sr-Cyrl-RS" sz="800" b="1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У случају вирусног фарингитиса подразумева примену антипиретика, надокнаду течности, поливатимнску терапију. </a:t>
            </a:r>
            <a:endParaRPr lang="sr-Cyrl-RS" sz="20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У случају бактеријског фарингитиса антибиотска терапија према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антибиограму.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У случају гљивичног фарингитиса, антимикотике уз тоалету усне дупље.</a:t>
            </a:r>
            <a:endParaRPr lang="sr-Latn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41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Хронично запаљење слузнице ждрела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pharyngitis chronica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Етиологија:</a:t>
            </a:r>
            <a:r>
              <a:rPr lang="sr-Cyrl-RS" sz="2000" smtClean="0">
                <a:latin typeface="Palatino Linotype" pitchFamily="18" charset="0"/>
              </a:rPr>
              <a:t> инфективни агенси, пушење, алкохол, аерозагађење, хронично дисање на уста, пратећа форма хроничног синузитиса.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сувоћа грла, осећај страног тела у грлу, кашаљ, повремено болови у грлу.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орофарингоскопија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, лабораторијске анализе, брис грла.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симптоматска уз лечење основног обољења. 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Акутни аденоидитис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adenoiditis acuta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Етиологија:</a:t>
            </a:r>
            <a:r>
              <a:rPr lang="sr-Latn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Акутно гнојно запаљење фарингеалне тонзиле. На иницијалну вирусни инфекцију надовезује се бактеријска суперинфекција (</a:t>
            </a:r>
            <a:r>
              <a:rPr lang="sr-Latn-RS" sz="2000" smtClean="0">
                <a:latin typeface="Palatino Linotype" pitchFamily="18" charset="0"/>
              </a:rPr>
              <a:t>S. pyogenes, S. </a:t>
            </a:r>
            <a:r>
              <a:rPr lang="el-GR" sz="2000" smtClean="0">
                <a:latin typeface="Palatino Linotype" pitchFamily="18" charset="0"/>
              </a:rPr>
              <a:t>β</a:t>
            </a:r>
            <a:r>
              <a:rPr lang="sr-Latn-RS" sz="2000" smtClean="0">
                <a:latin typeface="Palatino Linotype" pitchFamily="18" charset="0"/>
              </a:rPr>
              <a:t> haemolyticus gr A, S. pneumoniae, S. aureus, M. catarrhalis</a:t>
            </a:r>
            <a:r>
              <a:rPr lang="sr-Cyrl-RS" sz="2000" smtClean="0">
                <a:latin typeface="Palatino Linotype" pitchFamily="18" charset="0"/>
              </a:rPr>
              <a:t>). 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Latn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</a:t>
            </a:r>
            <a:r>
              <a:rPr lang="sr-Latn-RS" sz="2000" b="1" smtClean="0">
                <a:latin typeface="Palatino Linotype" pitchFamily="18" charset="0"/>
              </a:rPr>
              <a:t>:</a:t>
            </a:r>
            <a:r>
              <a:rPr lang="sr-Latn-RS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општи инфективни синдром, отежано дисање на нос, секреција из носа, кашаљ, губитак апетита.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Дијагноза</a:t>
            </a:r>
            <a:r>
              <a:rPr lang="sr-Cyrl-RS" altLang="en-U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sz="2000">
                <a:latin typeface="Palatino Linotype" panose="0204050205050503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орофарингоскопија</a:t>
            </a:r>
            <a:r>
              <a:rPr lang="sr-Cyrl-RS" altLang="en-U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, лабораторијске анализе, брис носа и грла.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Терапија: </a:t>
            </a:r>
            <a:r>
              <a:rPr lang="sr-Cyrl-RS" sz="200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антибиотска, вазоконстрикторне капи за нос, тоалета носа.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Акутни тонзилитис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tonsillitis acuta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Етиологија:</a:t>
            </a:r>
            <a:r>
              <a:rPr lang="sr-Latn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Акутно запаљење палатиналних тонзила изазвано: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Вирусима (аденовируси, </a:t>
            </a:r>
            <a:r>
              <a:rPr lang="sr-Latn-RS" sz="2000" smtClean="0">
                <a:latin typeface="Palatino Linotype" pitchFamily="18" charset="0"/>
              </a:rPr>
              <a:t>CMV, EBV</a:t>
            </a:r>
            <a:r>
              <a:rPr lang="sr-Cyrl-RS" sz="2000" smtClean="0">
                <a:latin typeface="Palatino Linotype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Latn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Бактеријама (</a:t>
            </a:r>
            <a:r>
              <a:rPr lang="sr-Latn-RS" sz="2000" smtClean="0">
                <a:latin typeface="Palatino Linotype" pitchFamily="18" charset="0"/>
              </a:rPr>
              <a:t>S. pyogenes, S. </a:t>
            </a:r>
            <a:r>
              <a:rPr lang="el-GR" sz="2000" smtClean="0">
                <a:latin typeface="Palatino Linotype" pitchFamily="18" charset="0"/>
              </a:rPr>
              <a:t>β</a:t>
            </a:r>
            <a:r>
              <a:rPr lang="sr-Latn-RS" sz="2000" smtClean="0">
                <a:latin typeface="Palatino Linotype" pitchFamily="18" charset="0"/>
              </a:rPr>
              <a:t> haemolyticus gr A, S. pneumoniae, H. influenzae, S. aureus, M. catarrhalis</a:t>
            </a:r>
            <a:r>
              <a:rPr lang="sr-Cyrl-RS" sz="2000" smtClean="0">
                <a:latin typeface="Palatino Linotype" pitchFamily="18" charset="0"/>
              </a:rPr>
              <a:t>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Latn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Гљивицама (</a:t>
            </a:r>
            <a:r>
              <a:rPr lang="sr-Latn-RS" sz="2000" smtClean="0">
                <a:latin typeface="Palatino Linotype" pitchFamily="18" charset="0"/>
              </a:rPr>
              <a:t>candida albicans)</a:t>
            </a:r>
            <a:endParaRPr lang="sr-Cyrl-RS" sz="2000">
              <a:latin typeface="Palatino Linotype" pitchFamily="18" charset="0"/>
            </a:endParaRPr>
          </a:p>
          <a:p>
            <a:pPr lvl="0"/>
            <a:endParaRPr lang="sr-Latn-RS" sz="2000" b="1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3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Акутни тонзилитис (</a:t>
            </a:r>
            <a:r>
              <a:rPr lang="sr-Latn-RS" sz="3500" b="1" smtClean="0">
                <a:solidFill>
                  <a:srgbClr val="000099"/>
                </a:solidFill>
                <a:latin typeface="Palatino Linotype" pitchFamily="18" charset="0"/>
              </a:rPr>
              <a:t>tonsillitis acuta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)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Разликујемо неколико типова акутног тонзилитиса: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>
                <a:latin typeface="Palatino Linotype" pitchFamily="18" charset="0"/>
              </a:rPr>
              <a:t>Angina catarrhalis </a:t>
            </a:r>
            <a:r>
              <a:rPr lang="en-US" sz="2000">
                <a:latin typeface="Palatino Linotype" pitchFamily="18" charset="0"/>
              </a:rPr>
              <a:t>– </a:t>
            </a:r>
            <a:r>
              <a:rPr lang="sr-Cyrl-RS" sz="2000">
                <a:latin typeface="Palatino Linotype" pitchFamily="18" charset="0"/>
              </a:rPr>
              <a:t>тонзиле увећане, црвене, сукулентне са хипермичним предњим и задњим непчаним луцима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>
                <a:latin typeface="Palatino Linotype" pitchFamily="18" charset="0"/>
              </a:rPr>
              <a:t>Angina lacunaris </a:t>
            </a:r>
            <a:r>
              <a:rPr lang="en-US" sz="2000">
                <a:latin typeface="Palatino Linotype" pitchFamily="18" charset="0"/>
              </a:rPr>
              <a:t>– </a:t>
            </a:r>
            <a:r>
              <a:rPr lang="sr-Cyrl-RS" sz="2000">
                <a:latin typeface="Palatino Linotype" pitchFamily="18" charset="0"/>
              </a:rPr>
              <a:t>све као и код претходне, уз жућкасте, фибринске чепове у лакунама, који на притисак излазе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>
                <a:latin typeface="Palatino Linotype" pitchFamily="18" charset="0"/>
              </a:rPr>
              <a:t>Angina follicularis</a:t>
            </a:r>
            <a:r>
              <a:rPr lang="en-US" sz="2000">
                <a:latin typeface="Palatino Linotype" pitchFamily="18" charset="0"/>
              </a:rPr>
              <a:t> – </a:t>
            </a:r>
            <a:r>
              <a:rPr lang="sr-Cyrl-RS" sz="2000">
                <a:latin typeface="Palatino Linotype" pitchFamily="18" charset="0"/>
              </a:rPr>
              <a:t>слично као код претходне, али са слободним лакунама, а жућкасти чепови се налазе субепителијално и прекривају тонзиларне лимфне фоликуле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>
                <a:latin typeface="Palatino Linotype" pitchFamily="18" charset="0"/>
              </a:rPr>
              <a:t>Angina confluens </a:t>
            </a:r>
            <a:r>
              <a:rPr lang="en-US" sz="2000">
                <a:latin typeface="Palatino Linotype" pitchFamily="18" charset="0"/>
              </a:rPr>
              <a:t>– </a:t>
            </a:r>
            <a:r>
              <a:rPr lang="sr-Cyrl-RS" sz="2000">
                <a:latin typeface="Palatino Linotype" pitchFamily="18" charset="0"/>
              </a:rPr>
              <a:t>већи део тонзиле </a:t>
            </a:r>
            <a:r>
              <a:rPr lang="sr-Cyrl-RS" sz="2000" smtClean="0">
                <a:latin typeface="Palatino Linotype" pitchFamily="18" charset="0"/>
              </a:rPr>
              <a:t>је прекривен </a:t>
            </a:r>
            <a:r>
              <a:rPr lang="sr-Cyrl-RS" sz="2000">
                <a:latin typeface="Palatino Linotype" pitchFamily="18" charset="0"/>
              </a:rPr>
              <a:t>жућкастим наслагама. 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>
                <a:latin typeface="Palatino Linotype" pitchFamily="18" charset="0"/>
              </a:rPr>
              <a:t>Angina pseudomembranacea </a:t>
            </a:r>
            <a:r>
              <a:rPr lang="en-US" sz="2000">
                <a:latin typeface="Palatino Linotype" pitchFamily="18" charset="0"/>
              </a:rPr>
              <a:t>– </a:t>
            </a:r>
            <a:r>
              <a:rPr lang="sr-Cyrl-RS" sz="2000">
                <a:latin typeface="Palatino Linotype" pitchFamily="18" charset="0"/>
              </a:rPr>
              <a:t>прљаво-жуте адхерентне наслаге прекривају већи део тонзила и непчаних лукова. 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>
                <a:latin typeface="Palatino Linotype" pitchFamily="18" charset="0"/>
              </a:rPr>
              <a:t>Angina necroticans </a:t>
            </a:r>
            <a:r>
              <a:rPr lang="en-US" sz="2000">
                <a:latin typeface="Palatino Linotype" pitchFamily="18" charset="0"/>
              </a:rPr>
              <a:t>– </a:t>
            </a:r>
            <a:r>
              <a:rPr lang="sr-Cyrl-RS" sz="2000">
                <a:latin typeface="Palatino Linotype" pitchFamily="18" charset="0"/>
              </a:rPr>
              <a:t>тонзиле су делом некротичне, а делом прекривене жућкастим насалагама</a:t>
            </a:r>
            <a:r>
              <a:rPr lang="sr-Cyrl-RS" sz="2000" smtClean="0">
                <a:latin typeface="Palatino Linotype" pitchFamily="18" charset="0"/>
              </a:rPr>
              <a:t>.</a:t>
            </a: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0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Angina lacunaris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6" descr="Click to see larger 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1676400"/>
            <a:ext cx="510540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886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14027</TotalTime>
  <Words>1608</Words>
  <Application>Microsoft Office PowerPoint</Application>
  <PresentationFormat>On-screen Show (4:3)</PresentationFormat>
  <Paragraphs>449</Paragraphs>
  <Slides>34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Office Theme</vt:lpstr>
      <vt:lpstr>Bitmap Image</vt:lpstr>
      <vt:lpstr>Photo Editor Photo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 Jovanovic</dc:creator>
  <cp:lastModifiedBy>Andra Jevtovic</cp:lastModifiedBy>
  <cp:revision>1053</cp:revision>
  <dcterms:created xsi:type="dcterms:W3CDTF">2014-11-15T21:38:22Z</dcterms:created>
  <dcterms:modified xsi:type="dcterms:W3CDTF">2024-08-31T08:25:05Z</dcterms:modified>
</cp:coreProperties>
</file>